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85" r:id="rId16"/>
    <p:sldId id="273" r:id="rId17"/>
    <p:sldId id="274" r:id="rId18"/>
    <p:sldId id="272" r:id="rId19"/>
    <p:sldId id="276" r:id="rId20"/>
    <p:sldId id="277" r:id="rId21"/>
    <p:sldId id="275" r:id="rId22"/>
    <p:sldId id="279" r:id="rId23"/>
    <p:sldId id="280" r:id="rId24"/>
    <p:sldId id="281" r:id="rId25"/>
    <p:sldId id="278" r:id="rId26"/>
    <p:sldId id="283" r:id="rId27"/>
    <p:sldId id="284" r:id="rId28"/>
    <p:sldId id="282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F43E6-3F3A-418C-B701-CFBC670C99ED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8BFFE0-85D6-48A3-952B-4B8A8A60503F}">
      <dgm:prSet phldrT="[Текст]"/>
      <dgm:spPr/>
      <dgm:t>
        <a:bodyPr/>
        <a:lstStyle/>
        <a:p>
          <a:r>
            <a:rPr lang="ru-RU" dirty="0" smtClean="0"/>
            <a:t>ДОО «Бриз»</a:t>
          </a:r>
          <a:endParaRPr lang="ru-RU" dirty="0"/>
        </a:p>
      </dgm:t>
    </dgm:pt>
    <dgm:pt modelId="{CE32379C-8C86-4334-89C7-C0D0F22BABD7}" type="parTrans" cxnId="{B6FB61BF-FF97-4ED6-BA06-14E76AC8D29F}">
      <dgm:prSet/>
      <dgm:spPr/>
      <dgm:t>
        <a:bodyPr/>
        <a:lstStyle/>
        <a:p>
          <a:endParaRPr lang="ru-RU"/>
        </a:p>
      </dgm:t>
    </dgm:pt>
    <dgm:pt modelId="{0B376FA5-3002-4207-A200-148D309695D0}" type="sibTrans" cxnId="{B6FB61BF-FF97-4ED6-BA06-14E76AC8D29F}">
      <dgm:prSet/>
      <dgm:spPr/>
      <dgm:t>
        <a:bodyPr/>
        <a:lstStyle/>
        <a:p>
          <a:endParaRPr lang="ru-RU"/>
        </a:p>
      </dgm:t>
    </dgm:pt>
    <dgm:pt modelId="{9ADA44B2-C54C-46C6-8C52-BF92D20957B4}">
      <dgm:prSet phldrT="[Текст]"/>
      <dgm:spPr/>
      <dgm:t>
        <a:bodyPr/>
        <a:lstStyle/>
        <a:p>
          <a:r>
            <a:rPr lang="ru-RU" dirty="0" smtClean="0"/>
            <a:t>Совет старост</a:t>
          </a:r>
          <a:endParaRPr lang="ru-RU" dirty="0"/>
        </a:p>
      </dgm:t>
    </dgm:pt>
    <dgm:pt modelId="{CC8C6FA0-A261-4CD8-876F-7EF28E9DD61F}" type="parTrans" cxnId="{2A631E53-5DA2-4594-B8ED-AA33DB52C647}">
      <dgm:prSet/>
      <dgm:spPr/>
      <dgm:t>
        <a:bodyPr/>
        <a:lstStyle/>
        <a:p>
          <a:endParaRPr lang="ru-RU"/>
        </a:p>
      </dgm:t>
    </dgm:pt>
    <dgm:pt modelId="{30380FFF-C666-46B9-B1BA-9097E269F6F5}" type="sibTrans" cxnId="{2A631E53-5DA2-4594-B8ED-AA33DB52C647}">
      <dgm:prSet/>
      <dgm:spPr/>
      <dgm:t>
        <a:bodyPr/>
        <a:lstStyle/>
        <a:p>
          <a:endParaRPr lang="ru-RU"/>
        </a:p>
      </dgm:t>
    </dgm:pt>
    <dgm:pt modelId="{42947C82-2ECE-493D-BEEF-3216FE066A53}">
      <dgm:prSet phldrT="[Текст]"/>
      <dgm:spPr/>
      <dgm:t>
        <a:bodyPr/>
        <a:lstStyle/>
        <a:p>
          <a:r>
            <a:rPr lang="ru-RU" dirty="0" smtClean="0"/>
            <a:t>Поисковые отряды</a:t>
          </a:r>
        </a:p>
        <a:p>
          <a:r>
            <a:rPr lang="ru-RU" dirty="0" smtClean="0"/>
            <a:t>Экологический отряд</a:t>
          </a:r>
          <a:endParaRPr lang="ru-RU" dirty="0"/>
        </a:p>
      </dgm:t>
    </dgm:pt>
    <dgm:pt modelId="{7075157A-B375-40DA-84E6-A2011FB76144}" type="parTrans" cxnId="{69DFC750-087D-479E-80BF-5CC8EF248266}">
      <dgm:prSet/>
      <dgm:spPr/>
      <dgm:t>
        <a:bodyPr/>
        <a:lstStyle/>
        <a:p>
          <a:endParaRPr lang="ru-RU"/>
        </a:p>
      </dgm:t>
    </dgm:pt>
    <dgm:pt modelId="{09E01A8E-64ED-4E37-B6E9-D859838446DD}" type="sibTrans" cxnId="{69DFC750-087D-479E-80BF-5CC8EF248266}">
      <dgm:prSet/>
      <dgm:spPr/>
      <dgm:t>
        <a:bodyPr/>
        <a:lstStyle/>
        <a:p>
          <a:endParaRPr lang="ru-RU"/>
        </a:p>
      </dgm:t>
    </dgm:pt>
    <dgm:pt modelId="{97DC63EB-D023-49D2-8104-EB7839F67BB8}">
      <dgm:prSet phldrT="[Текст]"/>
      <dgm:spPr/>
      <dgm:t>
        <a:bodyPr/>
        <a:lstStyle/>
        <a:p>
          <a:r>
            <a:rPr lang="ru-RU" dirty="0" smtClean="0"/>
            <a:t>Волонтеры</a:t>
          </a:r>
          <a:endParaRPr lang="ru-RU" dirty="0"/>
        </a:p>
      </dgm:t>
    </dgm:pt>
    <dgm:pt modelId="{55662B62-9002-4E75-9C5E-DE1C36600F17}" type="parTrans" cxnId="{DE88D880-9491-4C0F-B0C5-6198D2BB34ED}">
      <dgm:prSet/>
      <dgm:spPr/>
      <dgm:t>
        <a:bodyPr/>
        <a:lstStyle/>
        <a:p>
          <a:endParaRPr lang="ru-RU"/>
        </a:p>
      </dgm:t>
    </dgm:pt>
    <dgm:pt modelId="{648B2120-BBC7-44C8-9501-4D7741F50A32}" type="sibTrans" cxnId="{DE88D880-9491-4C0F-B0C5-6198D2BB34ED}">
      <dgm:prSet/>
      <dgm:spPr/>
      <dgm:t>
        <a:bodyPr/>
        <a:lstStyle/>
        <a:p>
          <a:endParaRPr lang="ru-RU"/>
        </a:p>
      </dgm:t>
    </dgm:pt>
    <dgm:pt modelId="{F4BE01F2-E0D3-48C2-9D95-B87E98FD1CCF}">
      <dgm:prSet phldrT="[Текст]"/>
      <dgm:spPr/>
      <dgm:t>
        <a:bodyPr/>
        <a:lstStyle/>
        <a:p>
          <a:r>
            <a:rPr lang="ru-RU" dirty="0" smtClean="0"/>
            <a:t>Правоохранительный отряд «Гром»</a:t>
          </a:r>
          <a:endParaRPr lang="ru-RU" dirty="0"/>
        </a:p>
      </dgm:t>
    </dgm:pt>
    <dgm:pt modelId="{2B381170-F4D9-4BC9-B8BC-89D63FA51F5F}" type="parTrans" cxnId="{0BE2D397-05FC-4880-942E-C5D921787375}">
      <dgm:prSet/>
      <dgm:spPr/>
      <dgm:t>
        <a:bodyPr/>
        <a:lstStyle/>
        <a:p>
          <a:endParaRPr lang="ru-RU"/>
        </a:p>
      </dgm:t>
    </dgm:pt>
    <dgm:pt modelId="{32BEEC6D-FA0B-4C55-83A9-3B897C9560D1}" type="sibTrans" cxnId="{0BE2D397-05FC-4880-942E-C5D921787375}">
      <dgm:prSet/>
      <dgm:spPr/>
      <dgm:t>
        <a:bodyPr/>
        <a:lstStyle/>
        <a:p>
          <a:endParaRPr lang="ru-RU"/>
        </a:p>
      </dgm:t>
    </dgm:pt>
    <dgm:pt modelId="{E37A3DC6-7585-44D3-A917-145492FF0683}">
      <dgm:prSet/>
      <dgm:spPr/>
      <dgm:t>
        <a:bodyPr/>
        <a:lstStyle/>
        <a:p>
          <a:r>
            <a:rPr lang="ru-RU" smtClean="0"/>
            <a:t>ЮИД</a:t>
          </a:r>
        </a:p>
        <a:p>
          <a:r>
            <a:rPr lang="ru-RU" smtClean="0"/>
            <a:t>ЮДПД</a:t>
          </a:r>
          <a:endParaRPr lang="ru-RU" dirty="0"/>
        </a:p>
      </dgm:t>
    </dgm:pt>
    <dgm:pt modelId="{9CB134FC-6AF1-45B3-BE76-7946BA9AB65E}" type="parTrans" cxnId="{409D7CAF-A6AF-4D25-8092-CABB00531081}">
      <dgm:prSet/>
      <dgm:spPr/>
      <dgm:t>
        <a:bodyPr/>
        <a:lstStyle/>
        <a:p>
          <a:endParaRPr lang="ru-RU"/>
        </a:p>
      </dgm:t>
    </dgm:pt>
    <dgm:pt modelId="{2E11FF9E-ACD9-4B44-BE05-DC880B95B11D}" type="sibTrans" cxnId="{409D7CAF-A6AF-4D25-8092-CABB00531081}">
      <dgm:prSet/>
      <dgm:spPr/>
      <dgm:t>
        <a:bodyPr/>
        <a:lstStyle/>
        <a:p>
          <a:endParaRPr lang="ru-RU"/>
        </a:p>
      </dgm:t>
    </dgm:pt>
    <dgm:pt modelId="{9390CF2F-6B2C-4A43-8CF4-6486A35BB1C4}">
      <dgm:prSet/>
      <dgm:spPr/>
      <dgm:t>
        <a:bodyPr/>
        <a:lstStyle/>
        <a:p>
          <a:r>
            <a:rPr lang="ru-RU" dirty="0" smtClean="0"/>
            <a:t>Совет старшеклассников</a:t>
          </a:r>
          <a:endParaRPr lang="ru-RU" dirty="0"/>
        </a:p>
      </dgm:t>
    </dgm:pt>
    <dgm:pt modelId="{D40335C1-78CF-4196-81E9-00003F8ABBC6}" type="parTrans" cxnId="{6B070F70-42C2-4CD5-8A73-9876F628EACE}">
      <dgm:prSet/>
      <dgm:spPr/>
      <dgm:t>
        <a:bodyPr/>
        <a:lstStyle/>
        <a:p>
          <a:endParaRPr lang="ru-RU"/>
        </a:p>
      </dgm:t>
    </dgm:pt>
    <dgm:pt modelId="{6458B188-34C3-4092-A12C-A393DC1D8200}" type="sibTrans" cxnId="{6B070F70-42C2-4CD5-8A73-9876F628EACE}">
      <dgm:prSet/>
      <dgm:spPr/>
      <dgm:t>
        <a:bodyPr/>
        <a:lstStyle/>
        <a:p>
          <a:endParaRPr lang="ru-RU"/>
        </a:p>
      </dgm:t>
    </dgm:pt>
    <dgm:pt modelId="{7BD12AA6-B32F-42E6-A5DF-CF271DF7E523}" type="pres">
      <dgm:prSet presAssocID="{330F43E6-3F3A-418C-B701-CFBC670C99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0E6BB6-AE2E-45FB-A126-8D8218096ADB}" type="pres">
      <dgm:prSet presAssocID="{DA8BFFE0-85D6-48A3-952B-4B8A8A60503F}" presName="node" presStyleLbl="node1" presStyleIdx="0" presStyleCnt="7" custScaleX="42348" custScaleY="23688" custLinFactNeighborX="19840" custLinFactNeighborY="-16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CD800-9B02-43E4-BFB3-D6E576BA7426}" type="pres">
      <dgm:prSet presAssocID="{0B376FA5-3002-4207-A200-148D309695D0}" presName="sibTrans" presStyleCnt="0"/>
      <dgm:spPr/>
    </dgm:pt>
    <dgm:pt modelId="{2949EBF1-101E-436D-AA8A-AD8E7B007FAF}" type="pres">
      <dgm:prSet presAssocID="{9ADA44B2-C54C-46C6-8C52-BF92D20957B4}" presName="node" presStyleLbl="node1" presStyleIdx="1" presStyleCnt="7" custScaleX="29104" custScaleY="23244" custLinFactNeighborX="-59799" custLinFactNeighborY="47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B007A8-8258-4286-A199-63685C9EF50E}" type="pres">
      <dgm:prSet presAssocID="{30380FFF-C666-46B9-B1BA-9097E269F6F5}" presName="sibTrans" presStyleCnt="0"/>
      <dgm:spPr/>
    </dgm:pt>
    <dgm:pt modelId="{D04FFA55-1345-4EDA-A2AC-7CCA9B4231C7}" type="pres">
      <dgm:prSet presAssocID="{42947C82-2ECE-493D-BEEF-3216FE066A53}" presName="node" presStyleLbl="node1" presStyleIdx="2" presStyleCnt="7" custScaleX="43174" custScaleY="19866" custLinFactNeighborX="-7026" custLinFactNeighborY="-23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322E3-2B15-46A9-A8F4-BA3A9BA66183}" type="pres">
      <dgm:prSet presAssocID="{09E01A8E-64ED-4E37-B6E9-D859838446DD}" presName="sibTrans" presStyleCnt="0"/>
      <dgm:spPr/>
    </dgm:pt>
    <dgm:pt modelId="{AA2CBFD0-B48A-4021-81CE-12579AC27173}" type="pres">
      <dgm:prSet presAssocID="{E37A3DC6-7585-44D3-A917-145492FF0683}" presName="node" presStyleLbl="node1" presStyleIdx="3" presStyleCnt="7" custScaleX="26268" custScaleY="16193" custLinFactNeighborX="26285" custLinFactNeighborY="79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4D74E-82C6-4B5F-A7A1-FC3E6D922814}" type="pres">
      <dgm:prSet presAssocID="{2E11FF9E-ACD9-4B44-BE05-DC880B95B11D}" presName="sibTrans" presStyleCnt="0"/>
      <dgm:spPr/>
    </dgm:pt>
    <dgm:pt modelId="{9AA8E8F1-5CA2-45E5-98CA-E58AA75737FD}" type="pres">
      <dgm:prSet presAssocID="{97DC63EB-D023-49D2-8104-EB7839F67BB8}" presName="node" presStyleLbl="node1" presStyleIdx="4" presStyleCnt="7" custScaleX="26361" custScaleY="21040" custLinFactNeighborX="457" custLinFactNeighborY="-23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09FBCB-A582-4A6D-A121-E01B287381C2}" type="pres">
      <dgm:prSet presAssocID="{648B2120-BBC7-44C8-9501-4D7741F50A32}" presName="sibTrans" presStyleCnt="0"/>
      <dgm:spPr/>
    </dgm:pt>
    <dgm:pt modelId="{2A6ECEFF-09D0-417B-83AA-BB7DC56FBCB0}" type="pres">
      <dgm:prSet presAssocID="{F4BE01F2-E0D3-48C2-9D95-B87E98FD1CCF}" presName="node" presStyleLbl="node1" presStyleIdx="5" presStyleCnt="7" custScaleX="38858" custScaleY="44620" custLinFactNeighborX="112" custLinFactNeighborY="12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14237B-42A4-4BC0-951B-A8057C612F4C}" type="pres">
      <dgm:prSet presAssocID="{32BEEC6D-FA0B-4C55-83A9-3B897C9560D1}" presName="sibTrans" presStyleCnt="0"/>
      <dgm:spPr/>
    </dgm:pt>
    <dgm:pt modelId="{A6583D48-6B89-4441-9997-59C8C829946F}" type="pres">
      <dgm:prSet presAssocID="{9390CF2F-6B2C-4A43-8CF4-6486A35BB1C4}" presName="node" presStyleLbl="node1" presStyleIdx="6" presStyleCnt="7" custScaleX="43473" custScaleY="19234" custLinFactNeighborX="3601" custLinFactNeighborY="-11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43CF88-F5EE-4ECB-AA0E-09CF2A2C6AA7}" type="presOf" srcId="{330F43E6-3F3A-418C-B701-CFBC670C99ED}" destId="{7BD12AA6-B32F-42E6-A5DF-CF271DF7E523}" srcOrd="0" destOrd="0" presId="urn:microsoft.com/office/officeart/2005/8/layout/default#1"/>
    <dgm:cxn modelId="{99A86A74-F2BD-42F9-999A-5AC45E99E93E}" type="presOf" srcId="{F4BE01F2-E0D3-48C2-9D95-B87E98FD1CCF}" destId="{2A6ECEFF-09D0-417B-83AA-BB7DC56FBCB0}" srcOrd="0" destOrd="0" presId="urn:microsoft.com/office/officeart/2005/8/layout/default#1"/>
    <dgm:cxn modelId="{DE88D880-9491-4C0F-B0C5-6198D2BB34ED}" srcId="{330F43E6-3F3A-418C-B701-CFBC670C99ED}" destId="{97DC63EB-D023-49D2-8104-EB7839F67BB8}" srcOrd="4" destOrd="0" parTransId="{55662B62-9002-4E75-9C5E-DE1C36600F17}" sibTransId="{648B2120-BBC7-44C8-9501-4D7741F50A32}"/>
    <dgm:cxn modelId="{887DFF01-E821-4292-83C2-D4DE5A58FBDA}" type="presOf" srcId="{DA8BFFE0-85D6-48A3-952B-4B8A8A60503F}" destId="{720E6BB6-AE2E-45FB-A126-8D8218096ADB}" srcOrd="0" destOrd="0" presId="urn:microsoft.com/office/officeart/2005/8/layout/default#1"/>
    <dgm:cxn modelId="{2A631E53-5DA2-4594-B8ED-AA33DB52C647}" srcId="{330F43E6-3F3A-418C-B701-CFBC670C99ED}" destId="{9ADA44B2-C54C-46C6-8C52-BF92D20957B4}" srcOrd="1" destOrd="0" parTransId="{CC8C6FA0-A261-4CD8-876F-7EF28E9DD61F}" sibTransId="{30380FFF-C666-46B9-B1BA-9097E269F6F5}"/>
    <dgm:cxn modelId="{6B070F70-42C2-4CD5-8A73-9876F628EACE}" srcId="{330F43E6-3F3A-418C-B701-CFBC670C99ED}" destId="{9390CF2F-6B2C-4A43-8CF4-6486A35BB1C4}" srcOrd="6" destOrd="0" parTransId="{D40335C1-78CF-4196-81E9-00003F8ABBC6}" sibTransId="{6458B188-34C3-4092-A12C-A393DC1D8200}"/>
    <dgm:cxn modelId="{3C45C447-5528-4621-A58D-55CB3A11FE85}" type="presOf" srcId="{97DC63EB-D023-49D2-8104-EB7839F67BB8}" destId="{9AA8E8F1-5CA2-45E5-98CA-E58AA75737FD}" srcOrd="0" destOrd="0" presId="urn:microsoft.com/office/officeart/2005/8/layout/default#1"/>
    <dgm:cxn modelId="{C86C94C3-7604-41A4-8A74-CEAF0A786DB1}" type="presOf" srcId="{E37A3DC6-7585-44D3-A917-145492FF0683}" destId="{AA2CBFD0-B48A-4021-81CE-12579AC27173}" srcOrd="0" destOrd="0" presId="urn:microsoft.com/office/officeart/2005/8/layout/default#1"/>
    <dgm:cxn modelId="{69DFC750-087D-479E-80BF-5CC8EF248266}" srcId="{330F43E6-3F3A-418C-B701-CFBC670C99ED}" destId="{42947C82-2ECE-493D-BEEF-3216FE066A53}" srcOrd="2" destOrd="0" parTransId="{7075157A-B375-40DA-84E6-A2011FB76144}" sibTransId="{09E01A8E-64ED-4E37-B6E9-D859838446DD}"/>
    <dgm:cxn modelId="{409D7CAF-A6AF-4D25-8092-CABB00531081}" srcId="{330F43E6-3F3A-418C-B701-CFBC670C99ED}" destId="{E37A3DC6-7585-44D3-A917-145492FF0683}" srcOrd="3" destOrd="0" parTransId="{9CB134FC-6AF1-45B3-BE76-7946BA9AB65E}" sibTransId="{2E11FF9E-ACD9-4B44-BE05-DC880B95B11D}"/>
    <dgm:cxn modelId="{40AB9F98-9082-4067-8DCA-DE05840C286D}" type="presOf" srcId="{42947C82-2ECE-493D-BEEF-3216FE066A53}" destId="{D04FFA55-1345-4EDA-A2AC-7CCA9B4231C7}" srcOrd="0" destOrd="0" presId="urn:microsoft.com/office/officeart/2005/8/layout/default#1"/>
    <dgm:cxn modelId="{B6FB61BF-FF97-4ED6-BA06-14E76AC8D29F}" srcId="{330F43E6-3F3A-418C-B701-CFBC670C99ED}" destId="{DA8BFFE0-85D6-48A3-952B-4B8A8A60503F}" srcOrd="0" destOrd="0" parTransId="{CE32379C-8C86-4334-89C7-C0D0F22BABD7}" sibTransId="{0B376FA5-3002-4207-A200-148D309695D0}"/>
    <dgm:cxn modelId="{0BE2D397-05FC-4880-942E-C5D921787375}" srcId="{330F43E6-3F3A-418C-B701-CFBC670C99ED}" destId="{F4BE01F2-E0D3-48C2-9D95-B87E98FD1CCF}" srcOrd="5" destOrd="0" parTransId="{2B381170-F4D9-4BC9-B8BC-89D63FA51F5F}" sibTransId="{32BEEC6D-FA0B-4C55-83A9-3B897C9560D1}"/>
    <dgm:cxn modelId="{FF743E38-99A8-4466-B36D-D058E1C80A1E}" type="presOf" srcId="{9390CF2F-6B2C-4A43-8CF4-6486A35BB1C4}" destId="{A6583D48-6B89-4441-9997-59C8C829946F}" srcOrd="0" destOrd="0" presId="urn:microsoft.com/office/officeart/2005/8/layout/default#1"/>
    <dgm:cxn modelId="{5B0EBD5A-FA39-449E-AAF4-DF5A8051D8BC}" type="presOf" srcId="{9ADA44B2-C54C-46C6-8C52-BF92D20957B4}" destId="{2949EBF1-101E-436D-AA8A-AD8E7B007FAF}" srcOrd="0" destOrd="0" presId="urn:microsoft.com/office/officeart/2005/8/layout/default#1"/>
    <dgm:cxn modelId="{746A1CF3-7E0C-4F42-BB5E-2361EABA8739}" type="presParOf" srcId="{7BD12AA6-B32F-42E6-A5DF-CF271DF7E523}" destId="{720E6BB6-AE2E-45FB-A126-8D8218096ADB}" srcOrd="0" destOrd="0" presId="urn:microsoft.com/office/officeart/2005/8/layout/default#1"/>
    <dgm:cxn modelId="{AF2B07E6-6B3A-4BBA-A5CC-5CB60EB780CE}" type="presParOf" srcId="{7BD12AA6-B32F-42E6-A5DF-CF271DF7E523}" destId="{55CCD800-9B02-43E4-BFB3-D6E576BA7426}" srcOrd="1" destOrd="0" presId="urn:microsoft.com/office/officeart/2005/8/layout/default#1"/>
    <dgm:cxn modelId="{AC5C793B-CBA0-4EDA-8102-2C3E303C66D5}" type="presParOf" srcId="{7BD12AA6-B32F-42E6-A5DF-CF271DF7E523}" destId="{2949EBF1-101E-436D-AA8A-AD8E7B007FAF}" srcOrd="2" destOrd="0" presId="urn:microsoft.com/office/officeart/2005/8/layout/default#1"/>
    <dgm:cxn modelId="{BF9D1A12-6A85-4544-AD39-77062A49849A}" type="presParOf" srcId="{7BD12AA6-B32F-42E6-A5DF-CF271DF7E523}" destId="{6EB007A8-8258-4286-A199-63685C9EF50E}" srcOrd="3" destOrd="0" presId="urn:microsoft.com/office/officeart/2005/8/layout/default#1"/>
    <dgm:cxn modelId="{478017C1-736D-46ED-A294-ECF4064098BD}" type="presParOf" srcId="{7BD12AA6-B32F-42E6-A5DF-CF271DF7E523}" destId="{D04FFA55-1345-4EDA-A2AC-7CCA9B4231C7}" srcOrd="4" destOrd="0" presId="urn:microsoft.com/office/officeart/2005/8/layout/default#1"/>
    <dgm:cxn modelId="{38C18447-EC71-450F-A60B-5E3DDD11AB0B}" type="presParOf" srcId="{7BD12AA6-B32F-42E6-A5DF-CF271DF7E523}" destId="{DD5322E3-2B15-46A9-A8F4-BA3A9BA66183}" srcOrd="5" destOrd="0" presId="urn:microsoft.com/office/officeart/2005/8/layout/default#1"/>
    <dgm:cxn modelId="{12B0AECC-2D06-4C9B-AF42-8B443C89EE8B}" type="presParOf" srcId="{7BD12AA6-B32F-42E6-A5DF-CF271DF7E523}" destId="{AA2CBFD0-B48A-4021-81CE-12579AC27173}" srcOrd="6" destOrd="0" presId="urn:microsoft.com/office/officeart/2005/8/layout/default#1"/>
    <dgm:cxn modelId="{792A1C81-A65F-461B-9DD9-BCF2566E54DD}" type="presParOf" srcId="{7BD12AA6-B32F-42E6-A5DF-CF271DF7E523}" destId="{FE14D74E-82C6-4B5F-A7A1-FC3E6D922814}" srcOrd="7" destOrd="0" presId="urn:microsoft.com/office/officeart/2005/8/layout/default#1"/>
    <dgm:cxn modelId="{BE2FA3FC-75FE-4F28-9837-F300B2FF3AB6}" type="presParOf" srcId="{7BD12AA6-B32F-42E6-A5DF-CF271DF7E523}" destId="{9AA8E8F1-5CA2-45E5-98CA-E58AA75737FD}" srcOrd="8" destOrd="0" presId="urn:microsoft.com/office/officeart/2005/8/layout/default#1"/>
    <dgm:cxn modelId="{5FE8EEC1-488E-48BD-916F-CB8EF0B4251C}" type="presParOf" srcId="{7BD12AA6-B32F-42E6-A5DF-CF271DF7E523}" destId="{6309FBCB-A582-4A6D-A121-E01B287381C2}" srcOrd="9" destOrd="0" presId="urn:microsoft.com/office/officeart/2005/8/layout/default#1"/>
    <dgm:cxn modelId="{487A4A1D-E073-4D57-A551-98E7B14967C0}" type="presParOf" srcId="{7BD12AA6-B32F-42E6-A5DF-CF271DF7E523}" destId="{2A6ECEFF-09D0-417B-83AA-BB7DC56FBCB0}" srcOrd="10" destOrd="0" presId="urn:microsoft.com/office/officeart/2005/8/layout/default#1"/>
    <dgm:cxn modelId="{1E047ED0-9EE1-4C34-A277-EE4A8D9EEBF7}" type="presParOf" srcId="{7BD12AA6-B32F-42E6-A5DF-CF271DF7E523}" destId="{4014237B-42A4-4BC0-951B-A8057C612F4C}" srcOrd="11" destOrd="0" presId="urn:microsoft.com/office/officeart/2005/8/layout/default#1"/>
    <dgm:cxn modelId="{62996EAC-E2EA-41BC-A172-747E53A14E40}" type="presParOf" srcId="{7BD12AA6-B32F-42E6-A5DF-CF271DF7E523}" destId="{A6583D48-6B89-4441-9997-59C8C829946F}" srcOrd="12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E6BB6-AE2E-45FB-A126-8D8218096ADB}">
      <dsp:nvSpPr>
        <dsp:cNvPr id="0" name=""/>
        <dsp:cNvSpPr/>
      </dsp:nvSpPr>
      <dsp:spPr>
        <a:xfrm>
          <a:off x="3131811" y="230065"/>
          <a:ext cx="2907984" cy="975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ДОО «Бриз»</a:t>
          </a:r>
          <a:endParaRPr lang="ru-RU" sz="2000" kern="1200" dirty="0"/>
        </a:p>
      </dsp:txBody>
      <dsp:txXfrm>
        <a:off x="3131811" y="230065"/>
        <a:ext cx="2907984" cy="975975"/>
      </dsp:txXfrm>
    </dsp:sp>
    <dsp:sp modelId="{2949EBF1-101E-436D-AA8A-AD8E7B007FAF}">
      <dsp:nvSpPr>
        <dsp:cNvPr id="0" name=""/>
        <dsp:cNvSpPr/>
      </dsp:nvSpPr>
      <dsp:spPr>
        <a:xfrm>
          <a:off x="1257771" y="2850218"/>
          <a:ext cx="1998535" cy="957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Совет старост</a:t>
          </a:r>
          <a:endParaRPr lang="ru-RU" sz="2000" kern="1200" dirty="0"/>
        </a:p>
      </dsp:txBody>
      <dsp:txXfrm>
        <a:off x="1257771" y="2850218"/>
        <a:ext cx="1998535" cy="957682"/>
      </dsp:txXfrm>
    </dsp:sp>
    <dsp:sp modelId="{D04FFA55-1345-4EDA-A2AC-7CCA9B4231C7}">
      <dsp:nvSpPr>
        <dsp:cNvPr id="0" name=""/>
        <dsp:cNvSpPr/>
      </dsp:nvSpPr>
      <dsp:spPr>
        <a:xfrm>
          <a:off x="107535" y="1628793"/>
          <a:ext cx="2964705" cy="818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Поисковые отряды</a:t>
          </a:r>
          <a:endParaRPr lang="ru-RU" sz="2000" kern="1200" dirty="0"/>
        </a:p>
      </dsp:txBody>
      <dsp:txXfrm>
        <a:off x="107535" y="1628793"/>
        <a:ext cx="2964705" cy="818504"/>
      </dsp:txXfrm>
    </dsp:sp>
    <dsp:sp modelId="{AA2CBFD0-B48A-4021-81CE-12579AC27173}">
      <dsp:nvSpPr>
        <dsp:cNvPr id="0" name=""/>
        <dsp:cNvSpPr/>
      </dsp:nvSpPr>
      <dsp:spPr>
        <a:xfrm>
          <a:off x="6046353" y="2992040"/>
          <a:ext cx="1803791" cy="6671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ЮИД</a:t>
          </a:r>
          <a:endParaRPr lang="ru-RU" sz="2000" kern="1200" dirty="0"/>
        </a:p>
      </dsp:txBody>
      <dsp:txXfrm>
        <a:off x="6046353" y="2992040"/>
        <a:ext cx="1803791" cy="667171"/>
      </dsp:txXfrm>
    </dsp:sp>
    <dsp:sp modelId="{9AA8E8F1-5CA2-45E5-98CA-E58AA75737FD}">
      <dsp:nvSpPr>
        <dsp:cNvPr id="0" name=""/>
        <dsp:cNvSpPr/>
      </dsp:nvSpPr>
      <dsp:spPr>
        <a:xfrm>
          <a:off x="6763255" y="1604237"/>
          <a:ext cx="1810177" cy="866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Волонтеры</a:t>
          </a:r>
          <a:endParaRPr lang="ru-RU" sz="2000" kern="1200" dirty="0"/>
        </a:p>
      </dsp:txBody>
      <dsp:txXfrm>
        <a:off x="6763255" y="1604237"/>
        <a:ext cx="1810177" cy="866874"/>
      </dsp:txXfrm>
    </dsp:sp>
    <dsp:sp modelId="{2A6ECEFF-09D0-417B-83AA-BB7DC56FBCB0}">
      <dsp:nvSpPr>
        <dsp:cNvPr id="0" name=""/>
        <dsp:cNvSpPr/>
      </dsp:nvSpPr>
      <dsp:spPr>
        <a:xfrm>
          <a:off x="658121" y="4170032"/>
          <a:ext cx="4159267" cy="183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Правоохранительный отряд «Гром»</a:t>
          </a:r>
          <a:endParaRPr lang="ru-RU" sz="2000" kern="1200" dirty="0"/>
        </a:p>
      </dsp:txBody>
      <dsp:txXfrm>
        <a:off x="658121" y="4170032"/>
        <a:ext cx="4159267" cy="1838400"/>
      </dsp:txXfrm>
    </dsp:sp>
    <dsp:sp modelId="{A6583D48-6B89-4441-9997-59C8C829946F}">
      <dsp:nvSpPr>
        <dsp:cNvPr id="0" name=""/>
        <dsp:cNvSpPr/>
      </dsp:nvSpPr>
      <dsp:spPr>
        <a:xfrm>
          <a:off x="5743661" y="4164758"/>
          <a:ext cx="2985237" cy="7924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Совет старшеклассников</a:t>
          </a:r>
          <a:endParaRPr lang="ru-RU" sz="2000" kern="1200" dirty="0"/>
        </a:p>
      </dsp:txBody>
      <dsp:txXfrm>
        <a:off x="5743661" y="4164758"/>
        <a:ext cx="2985237" cy="792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12DA-5B72-4ACA-BB82-E69513289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4957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838200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5F210-006C-4BF7-922C-DFD58FCE3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48881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7397846-F735-4D3E-82A1-9C739CB97AE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C33B64A-CC42-4FE0-956A-6FEA49504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tatar.ru/sovetcki/page2436.htm" TargetMode="External"/><Relationship Id="rId2" Type="http://schemas.openxmlformats.org/officeDocument/2006/relationships/hyperlink" Target="mailto:sch141@mail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yandex.r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5589588"/>
            <a:ext cx="9144000" cy="10795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i="1" dirty="0">
                <a:solidFill>
                  <a:srgbClr val="C1D0FF"/>
                </a:solidFill>
                <a:latin typeface="Monotype Corsiva" pitchFamily="66" charset="0"/>
              </a:rPr>
              <a:t> </a:t>
            </a:r>
            <a:r>
              <a:rPr lang="ru-RU" sz="2400" i="1" dirty="0" smtClean="0">
                <a:solidFill>
                  <a:srgbClr val="E1F7FF"/>
                </a:solidFill>
                <a:latin typeface="Monotype Corsiva" pitchFamily="66" charset="0"/>
              </a:rPr>
              <a:t>г. Казань, улица Парковая, 16</a:t>
            </a:r>
            <a:r>
              <a:rPr lang="en-US" sz="2400" i="1" dirty="0" smtClean="0">
                <a:solidFill>
                  <a:srgbClr val="E1F7FF"/>
                </a:solidFill>
                <a:latin typeface="Monotype Corsiva" pitchFamily="66" charset="0"/>
              </a:rPr>
              <a:t>           </a:t>
            </a:r>
            <a:r>
              <a:rPr lang="ru-RU" sz="2400" i="1" dirty="0" smtClean="0">
                <a:solidFill>
                  <a:srgbClr val="E1F7FF"/>
                </a:solidFill>
                <a:latin typeface="Monotype Corsiva" pitchFamily="66" charset="0"/>
              </a:rPr>
              <a:t>  тел/факс: 8 (843) 234-28-47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400" i="1" dirty="0" smtClean="0">
                <a:solidFill>
                  <a:srgbClr val="E1F7FF"/>
                </a:solidFill>
                <a:latin typeface="Monotype Corsiva" pitchFamily="66" charset="0"/>
              </a:rPr>
              <a:t>E– mail</a:t>
            </a:r>
            <a:r>
              <a:rPr lang="ru-RU" sz="2400" i="1" dirty="0" smtClean="0">
                <a:solidFill>
                  <a:srgbClr val="E1F7FF"/>
                </a:solidFill>
                <a:latin typeface="Monotype Corsiva" pitchFamily="66" charset="0"/>
              </a:rPr>
              <a:t>:  </a:t>
            </a:r>
            <a:r>
              <a:rPr lang="en-US" sz="2400" i="1" dirty="0" err="1" smtClean="0">
                <a:solidFill>
                  <a:srgbClr val="E1F7FF"/>
                </a:solidFill>
                <a:latin typeface="Monotype Corsiva" pitchFamily="66" charset="0"/>
                <a:hlinkClick r:id="rId2"/>
              </a:rPr>
              <a:t>sch</a:t>
            </a:r>
            <a:r>
              <a:rPr lang="ru-RU" sz="2400" i="1" dirty="0" smtClean="0">
                <a:solidFill>
                  <a:srgbClr val="E1F7FF"/>
                </a:solidFill>
                <a:latin typeface="Monotype Corsiva" pitchFamily="66" charset="0"/>
                <a:hlinkClick r:id="rId2"/>
              </a:rPr>
              <a:t>141@</a:t>
            </a:r>
            <a:r>
              <a:rPr lang="en-US" sz="2400" i="1" dirty="0" smtClean="0">
                <a:solidFill>
                  <a:srgbClr val="E1F7FF"/>
                </a:solidFill>
                <a:latin typeface="Monotype Corsiva" pitchFamily="66" charset="0"/>
                <a:hlinkClick r:id="rId2"/>
              </a:rPr>
              <a:t>mail</a:t>
            </a:r>
            <a:r>
              <a:rPr lang="ru-RU" sz="2400" i="1" dirty="0" smtClean="0">
                <a:solidFill>
                  <a:srgbClr val="E1F7FF"/>
                </a:solidFill>
                <a:latin typeface="Monotype Corsiva" pitchFamily="66" charset="0"/>
                <a:hlinkClick r:id="rId2"/>
              </a:rPr>
              <a:t>.</a:t>
            </a:r>
            <a:r>
              <a:rPr lang="en-US" sz="2400" i="1" dirty="0" err="1" smtClean="0">
                <a:solidFill>
                  <a:srgbClr val="E1F7FF"/>
                </a:solidFill>
                <a:latin typeface="Monotype Corsiva" pitchFamily="66" charset="0"/>
                <a:hlinkClick r:id="rId2"/>
              </a:rPr>
              <a:t>ru</a:t>
            </a:r>
            <a:r>
              <a:rPr lang="en-US" sz="2400" dirty="0" smtClean="0">
                <a:solidFill>
                  <a:srgbClr val="E1F7FF"/>
                </a:solidFill>
                <a:latin typeface="Monotype Corsiva" pitchFamily="66" charset="0"/>
              </a:rPr>
              <a:t>       </a:t>
            </a:r>
            <a:endParaRPr lang="ru-RU" sz="2400" dirty="0" smtClean="0">
              <a:solidFill>
                <a:srgbClr val="E1F7FF"/>
              </a:solidFill>
              <a:latin typeface="Monotype Corsiva" pitchFamily="66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ru-RU" sz="2400" dirty="0" smtClean="0">
                <a:solidFill>
                  <a:srgbClr val="E1F7FF"/>
                </a:solidFill>
                <a:latin typeface="Monotype Corsiva" pitchFamily="66" charset="0"/>
              </a:rPr>
              <a:t>Адрес в Интернете:</a:t>
            </a:r>
            <a:r>
              <a:rPr lang="ru-RU" sz="2400" dirty="0">
                <a:solidFill>
                  <a:srgbClr val="E1F7FF"/>
                </a:solidFill>
                <a:latin typeface="Monotype Corsiva" pitchFamily="66" charset="0"/>
              </a:rPr>
              <a:t> </a:t>
            </a:r>
            <a:r>
              <a:rPr lang="en-US" sz="2000" b="1" u="sng" dirty="0" smtClean="0">
                <a:latin typeface="Monotype Corsiva" panose="03010101010201010101" pitchFamily="66" charset="0"/>
                <a:hlinkClick r:id="rId3"/>
              </a:rPr>
              <a:t>https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://</a:t>
            </a:r>
            <a:r>
              <a:rPr lang="en-US" sz="2000" b="1" u="sng" dirty="0" err="1">
                <a:latin typeface="Monotype Corsiva" panose="03010101010201010101" pitchFamily="66" charset="0"/>
                <a:hlinkClick r:id="rId3"/>
              </a:rPr>
              <a:t>edu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.</a:t>
            </a:r>
            <a:r>
              <a:rPr lang="en-US" sz="2000" b="1" u="sng" dirty="0" err="1">
                <a:latin typeface="Monotype Corsiva" panose="03010101010201010101" pitchFamily="66" charset="0"/>
                <a:hlinkClick r:id="rId3"/>
              </a:rPr>
              <a:t>tatar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.</a:t>
            </a:r>
            <a:r>
              <a:rPr lang="en-US" sz="2000" b="1" u="sng" dirty="0" err="1">
                <a:latin typeface="Monotype Corsiva" panose="03010101010201010101" pitchFamily="66" charset="0"/>
                <a:hlinkClick r:id="rId3"/>
              </a:rPr>
              <a:t>ru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/</a:t>
            </a:r>
            <a:r>
              <a:rPr lang="en-US" sz="2000" b="1" u="sng" dirty="0" err="1">
                <a:latin typeface="Monotype Corsiva" panose="03010101010201010101" pitchFamily="66" charset="0"/>
                <a:hlinkClick r:id="rId3"/>
              </a:rPr>
              <a:t>sovetcki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/</a:t>
            </a:r>
            <a:r>
              <a:rPr lang="en-US" sz="2000" b="1" u="sng" dirty="0">
                <a:latin typeface="Monotype Corsiva" panose="03010101010201010101" pitchFamily="66" charset="0"/>
                <a:hlinkClick r:id="rId3"/>
              </a:rPr>
              <a:t>page</a:t>
            </a:r>
            <a:r>
              <a:rPr lang="ru-RU" sz="2000" b="1" u="sng" dirty="0">
                <a:latin typeface="Monotype Corsiva" panose="03010101010201010101" pitchFamily="66" charset="0"/>
                <a:hlinkClick r:id="rId3"/>
              </a:rPr>
              <a:t>2436.</a:t>
            </a:r>
            <a:r>
              <a:rPr lang="en-US" sz="2000" b="1" u="sng" dirty="0" err="1">
                <a:latin typeface="Monotype Corsiva" panose="03010101010201010101" pitchFamily="66" charset="0"/>
                <a:hlinkClick r:id="rId3"/>
              </a:rPr>
              <a:t>htm</a:t>
            </a:r>
            <a:r>
              <a:rPr lang="ru-RU" sz="2000" b="1" u="sng" dirty="0">
                <a:latin typeface="Monotype Corsiva" panose="03010101010201010101" pitchFamily="66" charset="0"/>
                <a:hlinkClick r:id="rId4"/>
              </a:rPr>
              <a:t> </a:t>
            </a:r>
            <a:r>
              <a:rPr lang="en-US" sz="2000" b="1" u="sng" dirty="0" smtClean="0">
                <a:latin typeface="Monotype Corsiva" pitchFamily="66" charset="0"/>
                <a:hlinkClick r:id="rId4"/>
              </a:rPr>
              <a:t> </a:t>
            </a:r>
            <a:r>
              <a:rPr lang="en-US" sz="2000" b="1" dirty="0" smtClean="0">
                <a:latin typeface="Monotype Corsiva" pitchFamily="66" charset="0"/>
              </a:rPr>
              <a:t>    </a:t>
            </a:r>
            <a:endParaRPr lang="ru-RU" sz="2400" b="1" dirty="0" smtClean="0">
              <a:latin typeface="Monotype Corsiva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>
              <a:solidFill>
                <a:srgbClr val="C1D0FF"/>
              </a:solidFill>
              <a:latin typeface="Monotype Corsiva" pitchFamily="66" charset="0"/>
            </a:endParaRPr>
          </a:p>
        </p:txBody>
      </p:sp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4213" y="188913"/>
            <a:ext cx="8353425" cy="20891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  <a:t>Муниципальное автономное общеобразовательное учреждение </a:t>
            </a:r>
            <a:b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  <a:t>«Средняя общеобразовательная школа № 141 </a:t>
            </a:r>
            <a:b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  <a:t>с углубленным изучением отдельных предметов» </a:t>
            </a:r>
            <a:b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tx1"/>
                </a:solidFill>
                <a:latin typeface="Monotype Corsiva" pitchFamily="66" charset="0"/>
              </a:rPr>
              <a:t>Советского района города Казани</a:t>
            </a:r>
            <a:r>
              <a:rPr lang="ru-RU" sz="2800" b="0" i="1" dirty="0" smtClean="0">
                <a:solidFill>
                  <a:srgbClr val="E1F7FF"/>
                </a:solidFill>
                <a:latin typeface="Monotype Corsiva" pitchFamily="66" charset="0"/>
              </a:rPr>
              <a:t/>
            </a:r>
            <a:br>
              <a:rPr lang="ru-RU" sz="2800" b="0" i="1" dirty="0" smtClean="0">
                <a:solidFill>
                  <a:srgbClr val="E1F7FF"/>
                </a:solidFill>
                <a:latin typeface="Monotype Corsiva" pitchFamily="66" charset="0"/>
              </a:rPr>
            </a:br>
            <a:endParaRPr lang="ru-RU" sz="2800" b="0" i="1" dirty="0" smtClean="0">
              <a:solidFill>
                <a:srgbClr val="E1F7FF"/>
              </a:solidFill>
              <a:latin typeface="Monotype Corsiva" pitchFamily="66" charset="0"/>
            </a:endParaRPr>
          </a:p>
        </p:txBody>
      </p:sp>
      <p:pic>
        <p:nvPicPr>
          <p:cNvPr id="154628" name="Picture 4" descr="Вид школы №1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8177"/>
          <a:stretch>
            <a:fillRect/>
          </a:stretch>
        </p:blipFill>
        <p:spPr bwMode="auto">
          <a:xfrm>
            <a:off x="179388" y="1916832"/>
            <a:ext cx="8713787" cy="349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03435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79388" y="1772816"/>
            <a:ext cx="8964612" cy="5543550"/>
          </a:xfrm>
        </p:spPr>
        <p:txBody>
          <a:bodyPr/>
          <a:lstStyle/>
          <a:p>
            <a:pPr algn="r" eaLnBrk="1" hangingPunct="1">
              <a:spcBef>
                <a:spcPct val="0"/>
              </a:spcBef>
              <a:buClr>
                <a:schemeClr val="bg1"/>
              </a:buClr>
              <a:buFontTx/>
              <a:buNone/>
              <a:defRPr/>
            </a:pPr>
            <a:r>
              <a:rPr lang="ru-RU" sz="2800" b="1" dirty="0" smtClean="0">
                <a:solidFill>
                  <a:srgbClr val="E1F7FF"/>
                </a:solidFill>
                <a:latin typeface="Times New Roman" pitchFamily="18" charset="0"/>
              </a:rPr>
              <a:t>Учить науке побеждать.</a:t>
            </a:r>
          </a:p>
          <a:p>
            <a:pPr eaLnBrk="1" hangingPunct="1">
              <a:spcBef>
                <a:spcPct val="0"/>
              </a:spcBef>
              <a:buClr>
                <a:srgbClr val="E1F7FF"/>
              </a:buClr>
              <a:buFont typeface="Wingdings" pitchFamily="2" charset="2"/>
              <a:buChar char="ü"/>
              <a:defRPr/>
            </a:pPr>
            <a:endParaRPr lang="ru-RU" b="1" dirty="0" smtClean="0">
              <a:solidFill>
                <a:srgbClr val="E1F7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Clr>
                <a:srgbClr val="E1F7FF"/>
              </a:buClr>
              <a:buFont typeface="Wingdings" pitchFamily="2" charset="2"/>
              <a:buChar char="ü"/>
              <a:defRPr/>
            </a:pPr>
            <a:r>
              <a:rPr lang="ru-RU" sz="2800" b="1" dirty="0" smtClean="0">
                <a:solidFill>
                  <a:srgbClr val="E1F7FF"/>
                </a:solidFill>
                <a:latin typeface="Times New Roman" pitchFamily="18" charset="0"/>
              </a:rPr>
              <a:t>Воспитание личности, готовой к творческому саморазвитию и самоопределению своего собственного «Я», способного через совершенствование себя влиять на действительность.</a:t>
            </a:r>
          </a:p>
          <a:p>
            <a:pPr eaLnBrk="1" hangingPunct="1">
              <a:spcBef>
                <a:spcPct val="0"/>
              </a:spcBef>
              <a:buClr>
                <a:srgbClr val="E1F7FF"/>
              </a:buClr>
              <a:buFont typeface="Wingdings" pitchFamily="2" charset="2"/>
              <a:buChar char="ü"/>
              <a:defRPr/>
            </a:pPr>
            <a:endParaRPr lang="ru-RU" sz="2800" b="1" dirty="0" smtClean="0">
              <a:solidFill>
                <a:srgbClr val="E1F7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Clr>
                <a:srgbClr val="E1F7FF"/>
              </a:buClr>
              <a:buFont typeface="Wingdings" pitchFamily="2" charset="2"/>
              <a:buChar char="ü"/>
              <a:defRPr/>
            </a:pPr>
            <a:r>
              <a:rPr lang="ru-RU" sz="2800" b="1" dirty="0" smtClean="0">
                <a:solidFill>
                  <a:srgbClr val="E1F7FF"/>
                </a:solidFill>
                <a:latin typeface="Times New Roman" pitchFamily="18" charset="0"/>
              </a:rPr>
              <a:t>Создание условий для самореализации личности ученика и учителя (от успешного учителя к успешному ученику).</a:t>
            </a:r>
          </a:p>
          <a:p>
            <a:pPr algn="ctr" eaLnBrk="1" hangingPunct="1">
              <a:spcBef>
                <a:spcPct val="0"/>
              </a:spcBef>
              <a:buClr>
                <a:schemeClr val="bg1"/>
              </a:buClr>
              <a:buFontTx/>
              <a:buChar char="•"/>
              <a:defRPr/>
            </a:pPr>
            <a:endParaRPr lang="ru-RU" b="1" dirty="0" smtClean="0">
              <a:solidFill>
                <a:srgbClr val="E1F7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bg1"/>
              </a:buClr>
              <a:buFontTx/>
              <a:buNone/>
              <a:defRPr/>
            </a:pPr>
            <a:endParaRPr lang="ru-RU" b="1" dirty="0" smtClean="0">
              <a:solidFill>
                <a:srgbClr val="8FC7FF"/>
              </a:solidFill>
            </a:endParaRPr>
          </a:p>
          <a:p>
            <a:pPr eaLnBrk="1" hangingPunct="1">
              <a:defRPr/>
            </a:pPr>
            <a:endParaRPr lang="ru-RU" dirty="0" smtClean="0">
              <a:solidFill>
                <a:srgbClr val="8FC7FF"/>
              </a:solidFill>
            </a:endParaRPr>
          </a:p>
        </p:txBody>
      </p:sp>
      <p:sp>
        <p:nvSpPr>
          <p:cNvPr id="337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404813"/>
            <a:ext cx="7993063" cy="12827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b="0" dirty="0" smtClean="0">
                <a:solidFill>
                  <a:srgbClr val="E1F7FF"/>
                </a:solidFill>
                <a:latin typeface="Monotype Corsiva" pitchFamily="66" charset="0"/>
              </a:rPr>
              <a:t>Главная цель и высший смысл </a:t>
            </a:r>
            <a:br>
              <a:rPr lang="ru-RU" b="0" dirty="0" smtClean="0">
                <a:solidFill>
                  <a:srgbClr val="E1F7FF"/>
                </a:solidFill>
                <a:latin typeface="Monotype Corsiva" pitchFamily="66" charset="0"/>
              </a:rPr>
            </a:br>
            <a:r>
              <a:rPr lang="ru-RU" b="0" dirty="0" smtClean="0">
                <a:solidFill>
                  <a:srgbClr val="E1F7FF"/>
                </a:solidFill>
                <a:latin typeface="Monotype Corsiva" pitchFamily="66" charset="0"/>
              </a:rPr>
              <a:t>нашей школы</a:t>
            </a:r>
          </a:p>
        </p:txBody>
      </p:sp>
    </p:spTree>
    <p:extLst>
      <p:ext uri="{BB962C8B-B14F-4D97-AF65-F5344CB8AC3E}">
        <p14:creationId xmlns="" xmlns:p14="http://schemas.microsoft.com/office/powerpoint/2010/main" val="1658166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2" descr="100_5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5598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49" name="Picture 5" descr="S60017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88900"/>
            <a:ext cx="5932488" cy="629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2" name="Picture 8" descr="последний звонок 0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451">
            <a:off x="344488" y="598488"/>
            <a:ext cx="5616575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5" name="Picture 11" descr="последний звонок 04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010">
            <a:off x="3656013" y="2811463"/>
            <a:ext cx="4624387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956" name="Text Box 12"/>
          <p:cNvSpPr txBox="1">
            <a:spLocks noChangeArrowheads="1"/>
          </p:cNvSpPr>
          <p:nvPr/>
        </p:nvSpPr>
        <p:spPr bwMode="auto">
          <a:xfrm>
            <a:off x="572294" y="189819"/>
            <a:ext cx="8172450" cy="130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algn="ctr" eaLnBrk="1" hangingPunct="1"/>
            <a:r>
              <a:rPr lang="ru-RU" sz="6000" dirty="0">
                <a:solidFill>
                  <a:srgbClr val="FFFF00"/>
                </a:solidFill>
              </a:rPr>
              <a:t>«Школа, где всем хорошо!»</a:t>
            </a:r>
          </a:p>
          <a:p>
            <a:pPr algn="ctr" eaLnBrk="1" hangingPunct="1"/>
            <a:r>
              <a:rPr lang="ru-RU" sz="2000" b="1" dirty="0">
                <a:solidFill>
                  <a:srgbClr val="FFFF00"/>
                </a:solidFill>
                <a:latin typeface="Arial" charset="0"/>
              </a:rPr>
              <a:t>(газета «Республика Татарстан»,  16.12.2004)</a:t>
            </a:r>
          </a:p>
        </p:txBody>
      </p:sp>
    </p:spTree>
    <p:extLst>
      <p:ext uri="{BB962C8B-B14F-4D97-AF65-F5344CB8AC3E}">
        <p14:creationId xmlns="" xmlns:p14="http://schemas.microsoft.com/office/powerpoint/2010/main" val="3399791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8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543800" cy="14184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Детская общественная организация «Бриз»</a:t>
            </a:r>
            <a:endParaRPr lang="ru-RU" dirty="0"/>
          </a:p>
        </p:txBody>
      </p:sp>
      <p:pic>
        <p:nvPicPr>
          <p:cNvPr id="3" name="Picture 4" descr="фотки 1 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6451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611181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5486400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Бриз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3141663"/>
            <a:ext cx="5491163" cy="1012825"/>
          </a:xfrm>
        </p:spPr>
        <p:txBody>
          <a:bodyPr>
            <a:normAutofit fontScale="92500" lnSpcReduction="10000"/>
          </a:bodyPr>
          <a:lstStyle/>
          <a:p>
            <a:pPr marL="18288" indent="0">
              <a:buNone/>
            </a:pPr>
            <a:r>
              <a:rPr lang="ru-RU" b="1" i="1" dirty="0"/>
              <a:t>Девиз:</a:t>
            </a:r>
            <a:endParaRPr lang="ru-RU" dirty="0"/>
          </a:p>
          <a:p>
            <a:pPr marL="18288" indent="0" algn="ctr">
              <a:buNone/>
            </a:pPr>
            <a:r>
              <a:rPr lang="ru-RU" b="1" i="1" dirty="0"/>
              <a:t>Светить всегда, светить везде, И помогать друзьям в беде.</a:t>
            </a:r>
            <a:endParaRPr lang="ru-RU" dirty="0"/>
          </a:p>
          <a:p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55014319"/>
              </p:ext>
            </p:extLst>
          </p:nvPr>
        </p:nvGraphicFramePr>
        <p:xfrm>
          <a:off x="2843808" y="908720"/>
          <a:ext cx="3114675" cy="2190750"/>
        </p:xfrm>
        <a:graphic>
          <a:graphicData uri="http://schemas.openxmlformats.org/presentationml/2006/ole">
            <p:oleObj spid="_x0000_s1034" r:id="rId3" imgW="6717960" imgH="5011920" progId="">
              <p:embed/>
            </p:oleObj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20009" y="435769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i="1" dirty="0"/>
              <a:t>Детская организация «Бриз» создана в 2004 году.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b="1" i="1" dirty="0"/>
              <a:t>Лидер организации: </a:t>
            </a:r>
            <a:r>
              <a:rPr lang="ru-RU" b="1" i="1" dirty="0" err="1" smtClean="0"/>
              <a:t>Болтаева</a:t>
            </a:r>
            <a:r>
              <a:rPr lang="ru-RU" b="1" i="1" dirty="0" smtClean="0"/>
              <a:t> Алина </a:t>
            </a:r>
            <a:r>
              <a:rPr lang="ru-RU" b="1" i="1" dirty="0"/>
              <a:t>- 11Б</a:t>
            </a: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b="1" i="1" dirty="0"/>
              <a:t>Руководитель: </a:t>
            </a:r>
            <a:r>
              <a:rPr lang="ru-RU" b="1" i="1" dirty="0" err="1"/>
              <a:t>Талманова</a:t>
            </a:r>
            <a:r>
              <a:rPr lang="ru-RU" b="1" i="1" dirty="0"/>
              <a:t> Елена Валериановна – заместитель директора по ВР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912889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Прямая со стрелкой 32"/>
          <p:cNvCxnSpPr/>
          <p:nvPr/>
        </p:nvCxnSpPr>
        <p:spPr>
          <a:xfrm>
            <a:off x="4644008" y="1206044"/>
            <a:ext cx="208823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644008" y="1206044"/>
            <a:ext cx="1368152" cy="1718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644008" y="1206044"/>
            <a:ext cx="1099672" cy="2963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3779912" y="1206044"/>
            <a:ext cx="864096" cy="2871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3256304" y="1206044"/>
            <a:ext cx="1387704" cy="1646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3059832" y="1206044"/>
            <a:ext cx="1584176" cy="4227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Схема 44"/>
          <p:cNvGraphicFramePr/>
          <p:nvPr>
            <p:extLst>
              <p:ext uri="{D42A27DB-BD31-4B8C-83A1-F6EECF244321}">
                <p14:modId xmlns="" xmlns:p14="http://schemas.microsoft.com/office/powerpoint/2010/main" val="2563111289"/>
              </p:ext>
            </p:extLst>
          </p:nvPr>
        </p:nvGraphicFramePr>
        <p:xfrm>
          <a:off x="0" y="0"/>
          <a:ext cx="913205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7098205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191" y="1916832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ru-RU" sz="2800" i="1" dirty="0" smtClean="0"/>
              <a:t>Принцип деятельности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800" i="1" dirty="0"/>
              <a:t>Принцип психологической </a:t>
            </a:r>
            <a:r>
              <a:rPr lang="ru-RU" sz="2800" i="1" dirty="0" smtClean="0"/>
              <a:t>комфортности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2800" i="1" dirty="0" smtClean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800" i="1" dirty="0"/>
              <a:t>Принцип </a:t>
            </a:r>
            <a:r>
              <a:rPr lang="ru-RU" sz="2800" i="1" dirty="0" smtClean="0"/>
              <a:t>толерантности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800" i="1" dirty="0"/>
              <a:t>Принцип </a:t>
            </a:r>
            <a:r>
              <a:rPr lang="ru-RU" sz="2800" i="1" dirty="0" smtClean="0"/>
              <a:t>творчества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28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800" i="1" dirty="0"/>
              <a:t>Принцип социальной </a:t>
            </a:r>
            <a:r>
              <a:rPr lang="ru-RU" sz="2800" i="1" dirty="0" smtClean="0"/>
              <a:t>активности</a:t>
            </a: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Основные принципы работы детской организации</a:t>
            </a:r>
            <a:r>
              <a:rPr lang="ru-RU" sz="3600" b="1" i="1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534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777" y="1643050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ru-RU" sz="3200" i="1" dirty="0" smtClean="0"/>
              <a:t>Социальное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32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i="1" dirty="0" smtClean="0"/>
              <a:t>Гражданско-патриотическое</a:t>
            </a:r>
          </a:p>
          <a:p>
            <a:pPr marL="285750" lvl="0" indent="-285750"/>
            <a:endParaRPr lang="ru-RU" sz="3200" i="1" dirty="0" smtClean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i="1" dirty="0" smtClean="0"/>
              <a:t>Культмассовое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32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i="1" dirty="0" smtClean="0"/>
              <a:t>Спортивно-оздоровительное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sz="3200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i="1" dirty="0"/>
              <a:t>Трудовое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/>
              <a:t>Приоритетные направления деятельности организации</a:t>
            </a:r>
            <a:r>
              <a:rPr lang="ru-RU" sz="3600" b="1" i="1" dirty="0" smtClean="0"/>
              <a:t>: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451366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26876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i="1" dirty="0" smtClean="0"/>
              <a:t>Воспитание </a:t>
            </a:r>
            <a:r>
              <a:rPr lang="ru-RU" sz="2400" i="1" dirty="0"/>
              <a:t>и развитие личности, готовой к творческому саморазвитию и самоопределению своего собственного «Я», способного через совершенствование себя влиять на действительность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43800" cy="914400"/>
          </a:xfrm>
        </p:spPr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924944"/>
            <a:ext cx="66880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Воспитательные</a:t>
            </a:r>
            <a:r>
              <a:rPr lang="ru-RU" sz="4400" b="1" i="1" dirty="0" smtClean="0"/>
              <a:t> </a:t>
            </a:r>
            <a:r>
              <a:rPr lang="ru-RU" sz="4400" dirty="0" smtClean="0"/>
              <a:t>задачи</a:t>
            </a:r>
            <a:r>
              <a:rPr lang="ru-RU" sz="4400" b="1" i="1" dirty="0" smtClean="0"/>
              <a:t>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694385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ru-RU" sz="2400" i="1" dirty="0" smtClean="0"/>
              <a:t>Формирование гражданской позиции, правовой культуры;</a:t>
            </a:r>
            <a:endParaRPr lang="ru-RU" sz="24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i="1" dirty="0"/>
              <a:t>В</a:t>
            </a:r>
            <a:r>
              <a:rPr lang="ru-RU" sz="2400" i="1" dirty="0" smtClean="0"/>
              <a:t>оспитание нравственной культуры учащихся; </a:t>
            </a:r>
            <a:endParaRPr lang="ru-RU" sz="24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i="1" dirty="0"/>
              <a:t>Ф</a:t>
            </a:r>
            <a:r>
              <a:rPr lang="ru-RU" sz="2400" i="1" dirty="0" smtClean="0"/>
              <a:t>ормирование здорового образа жизни;</a:t>
            </a:r>
            <a:endParaRPr lang="ru-RU" sz="24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i="1" dirty="0" smtClean="0"/>
              <a:t>Создание условий для позитивного общения учащихся в школе и за ее пределами, для проявления инициативы и самостоятельности, ответственности и открытости в реальных жизненных ситуациях, интереса к внеклассной деятельности на всех возрастных этапах.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1900441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9"/>
          <p:cNvSpPr>
            <a:spLocks noChangeArrowheads="1" noChangeShapeType="1" noTextEdit="1"/>
          </p:cNvSpPr>
          <p:nvPr/>
        </p:nvSpPr>
        <p:spPr bwMode="auto">
          <a:xfrm>
            <a:off x="1979613" y="298450"/>
            <a:ext cx="4876800" cy="6096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effectLst>
                  <a:outerShdw dist="53882" dir="2700000" algn="ctr" rotWithShape="0">
                    <a:srgbClr val="4B4BFF"/>
                  </a:outerShdw>
                </a:effectLst>
                <a:latin typeface="Times New Roman"/>
                <a:cs typeface="Times New Roman"/>
              </a:rPr>
              <a:t>Гимн школы</a:t>
            </a:r>
          </a:p>
        </p:txBody>
      </p:sp>
      <p:pic>
        <p:nvPicPr>
          <p:cNvPr id="4099" name="Picture 14" descr="J0283729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14493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9" descr="выпуск"/>
          <p:cNvPicPr>
            <a:picLocks noChangeAspect="1" noChangeArrowheads="1"/>
          </p:cNvPicPr>
          <p:nvPr/>
        </p:nvPicPr>
        <p:blipFill>
          <a:blip r:embed="rId3">
            <a:lum bright="-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4508500"/>
            <a:ext cx="3276600" cy="2159000"/>
          </a:xfrm>
          <a:prstGeom prst="rect">
            <a:avLst/>
          </a:prstGeom>
          <a:solidFill>
            <a:srgbClr val="4B4BFF"/>
          </a:solidFill>
          <a:ln w="9525">
            <a:solidFill>
              <a:srgbClr val="000068"/>
            </a:solidFill>
            <a:miter lim="800000"/>
            <a:headEnd/>
            <a:tailEnd/>
          </a:ln>
        </p:spPr>
      </p:pic>
      <p:sp>
        <p:nvSpPr>
          <p:cNvPr id="299028" name="Rectangle 20"/>
          <p:cNvSpPr>
            <a:spLocks noChangeArrowheads="1"/>
          </p:cNvSpPr>
          <p:nvPr/>
        </p:nvSpPr>
        <p:spPr bwMode="auto">
          <a:xfrm>
            <a:off x="2124075" y="1139825"/>
            <a:ext cx="472440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Школа не покинет в трудный час,    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 Даст уроки смелости и чести.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 Знаем мы: учитель верит в нас,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 Ждёт с надеждой радостных известий.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                                                                                              Время пусть летит, проходят дни, </a:t>
            </a:r>
          </a:p>
          <a:p>
            <a:pPr>
              <a:lnSpc>
                <a:spcPct val="70000"/>
              </a:lnSpc>
            </a:pPr>
            <a:r>
              <a:rPr lang="ru-RU" sz="2000">
                <a:latin typeface="Times New Roman" pitchFamily="18" charset="0"/>
              </a:rPr>
              <a:t>                                                                                              Пусть судьба ворвётся к нам без стука,</a:t>
            </a:r>
          </a:p>
          <a:p>
            <a:pPr>
              <a:lnSpc>
                <a:spcPct val="70000"/>
              </a:lnSpc>
            </a:pPr>
            <a:r>
              <a:rPr lang="ru-RU" sz="2000">
                <a:latin typeface="Times New Roman" pitchFamily="18" charset="0"/>
              </a:rPr>
              <a:t>                                                                                              Знаем мы, что в жизни не одни,  –</a:t>
            </a:r>
          </a:p>
          <a:p>
            <a:pPr>
              <a:lnSpc>
                <a:spcPct val="70000"/>
              </a:lnSpc>
            </a:pPr>
            <a:r>
              <a:rPr lang="ru-RU" sz="2000">
                <a:latin typeface="Times New Roman" pitchFamily="18" charset="0"/>
              </a:rPr>
              <a:t>                                                                                              Школа остаётся лучшим другом.</a:t>
            </a:r>
          </a:p>
        </p:txBody>
      </p:sp>
      <p:sp>
        <p:nvSpPr>
          <p:cNvPr id="299029" name="Text Box 21"/>
          <p:cNvSpPr txBox="1">
            <a:spLocks noChangeArrowheads="1"/>
          </p:cNvSpPr>
          <p:nvPr/>
        </p:nvSpPr>
        <p:spPr bwMode="auto">
          <a:xfrm>
            <a:off x="684213" y="4491038"/>
            <a:ext cx="4248150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1600">
                <a:solidFill>
                  <a:srgbClr val="FF3300"/>
                </a:solidFill>
                <a:latin typeface="Times New Roman" pitchFamily="18" charset="0"/>
              </a:rPr>
              <a:t>                                                                                            </a:t>
            </a:r>
            <a:r>
              <a:rPr lang="ru-RU" sz="2000">
                <a:latin typeface="Times New Roman" pitchFamily="18" charset="0"/>
              </a:rPr>
              <a:t>Припев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ru-RU" sz="2000">
              <a:latin typeface="Times New Roman" pitchFamily="18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Ах школа 141,                                          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На свете нет лучше которой,                                   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Мы сердце тебе отдадим,                                          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Ты наша любовь и опора.</a:t>
            </a:r>
          </a:p>
        </p:txBody>
      </p:sp>
    </p:spTree>
    <p:extLst>
      <p:ext uri="{BB962C8B-B14F-4D97-AF65-F5344CB8AC3E}">
        <p14:creationId xmlns="" xmlns:p14="http://schemas.microsoft.com/office/powerpoint/2010/main" val="3512992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9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9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9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9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9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90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90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9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90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90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Ученик – патриот и гражданин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46645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1052513"/>
            <a:ext cx="8497888" cy="5545137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чествование ветеранов, подготовка сувениров и подарков для людей, переживших войну;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классные часы «Не стареют душой ветераны», «Никто не забыт, ничто не забыто»;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уроки мужества «Мир нужен всем»;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турнир знатоков истории ВОВ;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акция милосердия «Спешите делать добро»;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операция «Ветеран живет рядом»;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конкурс военной песни и стихов;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часы общения «Славной истории строки», «По старым улицам Казани»;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диспуты, дебаты, дискуссии, интерактивные игры по нравственно-правовым проблемам;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конкурс на лучшее сочинение на тему «Подвигу народа жить в веках», «В жизни всегда есть место подвигу», «История страны – в судьбах людей»;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поисковая деятельность «История семьи в ВОВ», «История моего города»;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социальные тренинги «Мои права и обязанности», «Свобода и ответственность», «Я выбираю профессию»;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правовые тренинги;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викторина «Знаешь ли ты право?»;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встречи с представителями правоохранительных органов;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спецкурсы по правовой и военно-исторической тематике;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экскурсии по историческим местам города;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праздники, посвященные памятным событиям города, республики, РФ.</a:t>
            </a:r>
          </a:p>
        </p:txBody>
      </p:sp>
      <p:sp>
        <p:nvSpPr>
          <p:cNvPr id="314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0"/>
            <a:ext cx="7056438" cy="1052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19809989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1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1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1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14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4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143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43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43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437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143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4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63529" name="Picture 9" descr="9 мая 0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63" y="1905000"/>
            <a:ext cx="3028949" cy="20193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530" name="Picture 10" descr="9 мая 0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501063" cy="56673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534" name="Picture 14" descr="S600304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496300" cy="63722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532" name="Picture 12" descr="100_008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8501063" cy="56689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67442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6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6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6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6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8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64553" name="Picture 9" descr="S600214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3557587" cy="26685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54" name="Picture 10" descr="S600247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0350"/>
            <a:ext cx="4129088" cy="30972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55" name="Picture 11" descr="S600215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3429000"/>
            <a:ext cx="3917950" cy="29384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556" name="Picture 12" descr="S600246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38" y="3714750"/>
            <a:ext cx="3560762" cy="26701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999698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4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4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4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64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60848"/>
            <a:ext cx="7543800" cy="1498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Ученик и его нравственность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95470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1268413"/>
            <a:ext cx="8497888" cy="5329237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социально-психологические тренинги «Как завоевать друзей?», «Как научиться жить без конфликтов?», «Можно и нельзя в жизни»;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классные часы «Доброта в отношении к людям», «Вежливость на каждый день», «Умею ли я общаться?», «Как я понимаю других»;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часы общения «Жить и быть человеком», «Что такое истинная дружба?», «Гармония мысли и поступка»;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час откровенного разговора «Колокольчики добра»;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ролевая игра «День вежливости»;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дискуссии, дебаты, литературные конференции по нравственной тематике;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конкурсы сочинений «Моя нравственная позиция», «Мой нравственный идеал»;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исследования мнений старшеклассников «Мои ценностные ориентиры», «Чем я дорожу в родной школе»;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благотворительные акции «Игрушка другу», «Спешите делать добро»;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благотворительные концерты;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праздник семьи «Всему начало любовь…»;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вечер «Признание в любви»;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вечер вопросов и ответов «А вы любили?», «Умеете ли вы дружить?».</a:t>
            </a:r>
          </a:p>
        </p:txBody>
      </p:sp>
      <p:sp>
        <p:nvSpPr>
          <p:cNvPr id="316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188913"/>
            <a:ext cx="7056438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608595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6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16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6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16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64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0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62505" name="Picture 9" descr="детдом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7" y="1905000"/>
            <a:ext cx="2692400" cy="20193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507" name="Picture 11" descr="разное 01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2924175"/>
            <a:ext cx="4924425" cy="36941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2503" name="Rectangle 7"/>
          <p:cNvSpPr>
            <a:spLocks noGrp="1" noRot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2400" smtClean="0"/>
          </a:p>
        </p:txBody>
      </p:sp>
      <p:pic>
        <p:nvPicPr>
          <p:cNvPr id="362509" name="Picture 13" descr="S600205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33375"/>
            <a:ext cx="4681537" cy="351155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79454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6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55576" y="1772816"/>
            <a:ext cx="7611184" cy="2362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Ученик и его интеллектуальные возможности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019610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908050"/>
            <a:ext cx="8497888" cy="5545138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часы общения, беседы, тренинги «Я расту, я умнею», «Мои успехи в школе», «Мои способности», «Что такое призвание и как его найти?», «Как стать профессионально успешным человеком?», «Учебное заведение, в котором я хочу учиться в будущем», «Лучшие люди в моей будущей профессии»;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конференции, конкурсы, аукционы;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интеллектуальный конкурс «Умники и умницы»;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турнир смекалистых;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на лучшего чтеца;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«Новогодняя игрушка своими руками»;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«Радуга талантов»;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выставка творческих работ «Своими руками»; «Это сделали мы»;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актерского мастерства «Театруля»;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тренинги личностного роста учащихся с промежуточным анализом достижений учащихся;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практикум «Заполнение карты самооценки качеств личности на основе познания своих черт характера»;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факультативы и кружки развития умственных способностей и социального интеллекта учащихся;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дебаты «Я и моя будущая профессия»;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традиционные встречи администрации и учащихся 9, 11 классов «Кем быть? Каким быть?»;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экскурсии на предприятия, в учебные заведения, институты для знакомства с профессиями;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день открытых дверей «Дороги, которые мы выбираем»;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ярмарка профессий для учащихся 9-11 классов.</a:t>
            </a:r>
          </a:p>
        </p:txBody>
      </p:sp>
      <p:sp>
        <p:nvSpPr>
          <p:cNvPr id="318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0"/>
            <a:ext cx="7056438" cy="1052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27646251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18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8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18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84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184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184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61481" name="Picture 9" descr="Мир 27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4535488" cy="30241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482" name="Picture 10" descr="привет 1 0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60350"/>
            <a:ext cx="3533775" cy="235585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483" name="Picture 11" descr="привет 1 04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9350" y="2781300"/>
            <a:ext cx="2497138" cy="37465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484" name="Picture 12" descr="фотки 1 01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3500438"/>
            <a:ext cx="4535488" cy="30226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35288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1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543800" cy="914400"/>
          </a:xfrm>
        </p:spPr>
        <p:txBody>
          <a:bodyPr/>
          <a:lstStyle/>
          <a:p>
            <a:pPr algn="ctr"/>
            <a:r>
              <a:rPr lang="ru-RU" dirty="0" smtClean="0"/>
              <a:t>Ученик и его здоровье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93656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981075"/>
            <a:ext cx="8497888" cy="5545138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конкурсы на лучшего спортсмена в классе и в школе;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часы общения «Занятия спортом и их последствия», «Культура и спорт», «Спорт в защиту мира», «Спорт в жизни моей семьи»;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классные часы «Пагубное влияние вредных привычек на человека», «В здоровом теле – здоровый дух», «Укрепи свое здоровье», «Алкоголь – яд и обман», «Курить – здоровью вредить»;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дискуссии «Вредные привычки. Как им противостоять?», «Как сохранить здоровье?»;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рисунков «За здоровый образ жизни»;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конкурсы плакатов «Молодежь против наркотиков», «Молодежь выбирает жизнь», «Скажем нет вредным привычкам»;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стенгазет и рефератов «Не умри от невежества»;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спортивные игры «Папа, мама, я – спортивная семья», «Веселые старты»;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туристические походы;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конкурс походной песни;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зимние игры-забавы «Здравствуй, снежная зима!»;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лыжные вылазки;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рыцарские, спортивные турниры;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спортивные праздники «Сыны Отечества», «Армейский экспресс»;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общешкольные спортивные соревнования по волейболу, баскетболу, футболу;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фестиваль туристической песни;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создание и защита проектов по ЗОЖ;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спортивные товарищеские турниры между учителями и учениками;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smtClean="0">
                <a:latin typeface="Times New Roman" pitchFamily="18" charset="0"/>
              </a:rPr>
              <a:t>праздники чествования лучших спортсменов «Нами гордится школа».</a:t>
            </a:r>
          </a:p>
        </p:txBody>
      </p:sp>
      <p:sp>
        <p:nvSpPr>
          <p:cNvPr id="320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0"/>
            <a:ext cx="7056438" cy="10525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18517782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0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205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205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05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205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205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205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205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8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69673" name="Picture 9" descr="100_378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4824412" cy="36179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674" name="Picture 10" descr="Казанский дворик 00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2013" y="260350"/>
            <a:ext cx="2784475" cy="41767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675" name="Picture 11" descr="Казанский дворик 05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36838"/>
            <a:ext cx="2546350" cy="38195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676" name="Picture 12" descr="Казанский дворик 01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3476625"/>
            <a:ext cx="4468812" cy="29797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7599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9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9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9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9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9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69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9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6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71721" name="Picture 9" descr="спортивный праздник 01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60350"/>
            <a:ext cx="3959225" cy="29702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722" name="Picture 10" descr="спортивный праздник 03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260350"/>
            <a:ext cx="3916362" cy="29384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723" name="Picture 11" descr="спортивный праздник 03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3429000"/>
            <a:ext cx="4105275" cy="307975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2980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7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27584" y="1844824"/>
            <a:ext cx="7543800" cy="1570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Общение и досуг ученика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522270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1052513"/>
            <a:ext cx="8497888" cy="5545137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праздник взросления;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день именинника;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музыкальные вечера;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тематические дискотеки;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букетов, композиций «Казанская осень»;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«Радуга талантов»;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конкурсы «Мисс Очарование», «А ну-ка, парни», «А ну-ка, девушки»;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праздник «Золотая осень», новогодние огоньки;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смотр-конкурс Дедов Морозов и Снегурочек;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«Однажды в новогоднюю ночь…»;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«Это любовь…»;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КТД «Театральные сезоны»;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Кубок юмора;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актерского мастерства «Театруля»;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КВН, брейн-ринг;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конкурс знатоков музыкальных стилей и направлений;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выпуск классных газет и школьной газеты «Стоп-кадр»;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выпуск альманаха «Под крылом Пегаса»;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800" b="1" smtClean="0">
                <a:latin typeface="Times New Roman" pitchFamily="18" charset="0"/>
              </a:rPr>
              <a:t>встречи с администрацией школы «Есть вопрос!».</a:t>
            </a:r>
          </a:p>
        </p:txBody>
      </p:sp>
      <p:sp>
        <p:nvSpPr>
          <p:cNvPr id="322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0"/>
            <a:ext cx="7056438" cy="10525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177994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2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2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2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22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2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22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2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225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225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25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225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225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2256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2256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8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74793" name="Picture 9" descr="100_381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4464050" cy="33480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4" name="Picture 10" descr="S60010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260350"/>
            <a:ext cx="5068888" cy="38020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5" name="Picture 11" descr="Новый год 01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8424862" cy="63198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796" name="Picture 12" descr="Новый год 03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557588"/>
            <a:ext cx="4048125" cy="29702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332388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47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4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4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4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4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74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74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74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74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99592" y="2132856"/>
            <a:ext cx="7543800" cy="914400"/>
          </a:xfrm>
        </p:spPr>
        <p:txBody>
          <a:bodyPr/>
          <a:lstStyle/>
          <a:p>
            <a:pPr algn="ctr"/>
            <a:r>
              <a:rPr lang="ru-RU" dirty="0" smtClean="0"/>
              <a:t>Ученик и его семья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47291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850" y="908050"/>
            <a:ext cx="8497888" cy="5545138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нравственные часы общения, беседы «Загляните в мамины глаза», «Мамины глаза, папина улыбка…», «Моя родословная», «Я горжусь своей фамилией», «Мой дом, моя семья», «Счастливые минуты моего детства», «Детство моих родителей»;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классные и школьные </a:t>
            </a:r>
            <a:r>
              <a:rPr lang="ru-RU" sz="1600" b="1" dirty="0" err="1" smtClean="0">
                <a:latin typeface="Times New Roman" pitchFamily="18" charset="0"/>
              </a:rPr>
              <a:t>родительско-ученические</a:t>
            </a:r>
            <a:r>
              <a:rPr lang="ru-RU" sz="1600" b="1" dirty="0" smtClean="0">
                <a:latin typeface="Times New Roman" pitchFamily="18" charset="0"/>
              </a:rPr>
              <a:t> собрания;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тематические конференции родителей и детей «Права и обязанности родителей и детей», «У опасной черты», «Опыт родителей – пример для подражания?!», «Традиции воспитания подростка», «Правовое воспитание в семье»;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игровые тренинги моделирования семейных и супружеских ситуаций;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читательские конференции по вопросам семейного воспитания;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диспуты, дебаты старшеклассников и родителей «Выбор профессии: мнения разделились…», «Кого слушать – друзей или родителей?», «Наказание и поощрение в семье: за и против», «Что важнее в семье – горькая правда или сладкая ложь?»;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интеллектуальные клубы старшеклассников «Какой я вижу мою будущую семью?», «Брак по любви или брак по расчету?», «Музыка и литература о вечной теме», «Судьбы женщин в странах мира», «Любовные истории, которые потрясли мир», «Праздники и будни обычной российской семьи»;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конкурс «А ну-ка, папы»;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конкурсы «Папа, мама, я – спортивная семья», «Папа, мама, я – читающая семья»;  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выставка рисунков и поделок «Моя семья»;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проведение утренников, праздников с воспитанниками детских садов, с учащимися начальной школы;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посещение детских домов, больниц, шефские концерты в них;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sz="1600" b="1" dirty="0" smtClean="0">
                <a:latin typeface="Times New Roman" pitchFamily="18" charset="0"/>
              </a:rPr>
              <a:t>просмотры кинофильмов по данной тематике с последующим обсуждением.</a:t>
            </a:r>
          </a:p>
        </p:txBody>
      </p:sp>
      <p:sp>
        <p:nvSpPr>
          <p:cNvPr id="324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450" y="0"/>
            <a:ext cx="7056438" cy="10525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b="0" smtClean="0">
                <a:solidFill>
                  <a:schemeClr val="tx1"/>
                </a:solidFill>
                <a:latin typeface="Monotype Corsiva" pitchFamily="66" charset="0"/>
              </a:rPr>
              <a:t>Традиционные мероприятия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1853032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4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4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4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Rectangle 4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76841" name="Picture 9" descr="S600124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3887788" cy="29162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42" name="Picture 10" descr="S60031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612" y="1905000"/>
            <a:ext cx="2692400" cy="20193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46" name="Picture 14" descr="Казанский дворик 06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549650"/>
            <a:ext cx="4464050" cy="29749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844" name="Picture 12" descr="Казанский дворик 0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260350"/>
            <a:ext cx="4397375" cy="293211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9025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6425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5400" b="0" i="1" smtClean="0">
                <a:solidFill>
                  <a:schemeClr val="tx1"/>
                </a:solidFill>
                <a:latin typeface="Monotype Corsiva" pitchFamily="66" charset="0"/>
              </a:rPr>
              <a:t>Школа, где всем хорошо!</a:t>
            </a:r>
          </a:p>
        </p:txBody>
      </p:sp>
      <p:pic>
        <p:nvPicPr>
          <p:cNvPr id="342024" name="Picture 8" descr="S600176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052513"/>
            <a:ext cx="4248150" cy="31861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021" name="Picture 5" descr="100_514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860800"/>
            <a:ext cx="3960813" cy="26416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019" name="Picture 3" descr="S6002112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2025" y="1052513"/>
            <a:ext cx="4102100" cy="54721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022" name="Picture 6" descr="100_51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85598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894575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2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2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20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42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420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42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42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85</TotalTime>
  <Words>1562</Words>
  <Application>Microsoft Office PowerPoint</Application>
  <PresentationFormat>Экран (4:3)</PresentationFormat>
  <Paragraphs>183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Базовая</vt:lpstr>
      <vt:lpstr>Муниципальное автономное общеобразовательное учреждение  «Средняя общеобразовательная школа № 141  с углубленным изучением отдельных предметов»  Советского района города Казани </vt:lpstr>
      <vt:lpstr>Главная цель и высший смысл  нашей школы</vt:lpstr>
      <vt:lpstr>Слайд 3</vt:lpstr>
      <vt:lpstr>Детская общественная организация «Бриз»</vt:lpstr>
      <vt:lpstr>Бриз</vt:lpstr>
      <vt:lpstr>Слайд 6</vt:lpstr>
      <vt:lpstr>Основные принципы работы детской организации:</vt:lpstr>
      <vt:lpstr>Приоритетные направления деятельности организации:</vt:lpstr>
      <vt:lpstr>Цель:</vt:lpstr>
      <vt:lpstr>Слайд 10</vt:lpstr>
      <vt:lpstr>Ученик – патриот и гражданин</vt:lpstr>
      <vt:lpstr>Традиционные мероприятия</vt:lpstr>
      <vt:lpstr>Слайд 13</vt:lpstr>
      <vt:lpstr>Слайд 14</vt:lpstr>
      <vt:lpstr>Ученик и его нравственность</vt:lpstr>
      <vt:lpstr>Традиционные мероприятия</vt:lpstr>
      <vt:lpstr>Слайд 17</vt:lpstr>
      <vt:lpstr>Ученик и его интеллектуальные возможности</vt:lpstr>
      <vt:lpstr>Традиционные мероприятия</vt:lpstr>
      <vt:lpstr>Слайд 20</vt:lpstr>
      <vt:lpstr>Ученик и его здоровье</vt:lpstr>
      <vt:lpstr>Традиционные мероприятия</vt:lpstr>
      <vt:lpstr>Слайд 23</vt:lpstr>
      <vt:lpstr>Слайд 24</vt:lpstr>
      <vt:lpstr>Общение и досуг ученика</vt:lpstr>
      <vt:lpstr>Традиционные мероприятия</vt:lpstr>
      <vt:lpstr>Слайд 27</vt:lpstr>
      <vt:lpstr>Ученик и его семья</vt:lpstr>
      <vt:lpstr>Традиционные мероприятия</vt:lpstr>
      <vt:lpstr>Слайд 30</vt:lpstr>
      <vt:lpstr>Школа, где всем хорошо!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№141</dc:title>
  <dc:creator>Tomass</dc:creator>
  <cp:lastModifiedBy>108</cp:lastModifiedBy>
  <cp:revision>15</cp:revision>
  <dcterms:created xsi:type="dcterms:W3CDTF">2014-12-14T20:35:29Z</dcterms:created>
  <dcterms:modified xsi:type="dcterms:W3CDTF">2017-10-17T11:20:52Z</dcterms:modified>
</cp:coreProperties>
</file>